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1062" r:id="rId5"/>
    <p:sldId id="1049" r:id="rId6"/>
    <p:sldId id="1050" r:id="rId7"/>
    <p:sldId id="1052" r:id="rId8"/>
    <p:sldId id="1051" r:id="rId9"/>
    <p:sldId id="1053" r:id="rId10"/>
    <p:sldId id="1054" r:id="rId11"/>
    <p:sldId id="1055" r:id="rId12"/>
    <p:sldId id="1056" r:id="rId13"/>
    <p:sldId id="1057" r:id="rId14"/>
    <p:sldId id="1058" r:id="rId15"/>
    <p:sldId id="1059" r:id="rId16"/>
    <p:sldId id="1060" r:id="rId17"/>
    <p:sldId id="1061" r:id="rId18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uth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7ABC32"/>
    <a:srgbClr val="FF0000"/>
    <a:srgbClr val="639828"/>
    <a:srgbClr val="FF0066"/>
    <a:srgbClr val="E9EDF4"/>
    <a:srgbClr val="D0D8E8"/>
    <a:srgbClr val="CCFFCC"/>
    <a:srgbClr val="FFFF99"/>
    <a:srgbClr val="FF6600"/>
    <a:srgbClr val="DEA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23" autoAdjust="0"/>
    <p:restoredTop sz="93484" autoAdjust="0"/>
  </p:normalViewPr>
  <p:slideViewPr>
    <p:cSldViewPr snapToGrid="0">
      <p:cViewPr>
        <p:scale>
          <a:sx n="90" d="100"/>
          <a:sy n="90" d="100"/>
        </p:scale>
        <p:origin x="-77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110" d="100"/>
          <a:sy n="110" d="100"/>
        </p:scale>
        <p:origin x="-1530" y="1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9DE1474-4278-4AD5-9915-D2DFCE8EB3AB}" type="datetimeFigureOut">
              <a:rPr lang="en-US"/>
              <a:pPr>
                <a:defRPr/>
              </a:pPr>
              <a:t>11/3/2014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30" tIns="45716" rIns="91430" bIns="4571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9C4A2A8A-D4AA-49A8-BE3E-0E13543562A3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16753956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215" tIns="46607" rIns="93215" bIns="46607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215" tIns="46607" rIns="93215" bIns="46607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C0E25FF-03D2-4B98-9CF4-A93623651D0C}" type="datetimeFigureOut">
              <a:rPr lang="en-US"/>
              <a:pPr>
                <a:defRPr/>
              </a:pPr>
              <a:t>11/3/2014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15" tIns="46607" rIns="93215" bIns="46607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215" tIns="46607" rIns="93215" bIns="46607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215" tIns="46607" rIns="93215" bIns="46607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215" tIns="46607" rIns="93215" bIns="4660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3F91F982-228D-4098-9751-9B39140A7736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65824944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Performance Test &lt;Project Name&gt;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Version: 1.                                                       As of: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EBD62-BEEA-47F1-BB5F-CAD3CC8100C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91F982-228D-4098-9751-9B39140A7736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Performance Test &lt;Project Name&gt;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Version: 1.                                                       As of: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EBD62-BEEA-47F1-BB5F-CAD3CC8100C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91F982-228D-4098-9751-9B39140A7736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FEBD62-BEEA-47F1-BB5F-CAD3CC8100C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Version: 1.                                                       As of: </a:t>
            </a:r>
            <a:endParaRPr lang="en-US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Performance Test &lt;Project Name&gt;</a:t>
            </a:r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FEBD62-BEEA-47F1-BB5F-CAD3CC8100C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Version: 1.                                                       As of: </a:t>
            </a:r>
            <a:endParaRPr lang="en-US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Performance Test &lt;Project Name&gt;</a:t>
            </a:r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967DC91-1AEE-46CF-8881-DA21BE6DA9A9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1040" y="4415790"/>
            <a:ext cx="5608320" cy="4184994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Version: 1.                                                       As of: </a:t>
            </a:r>
            <a:endParaRPr lang="en-US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Performance Test &lt;Project Name&gt;</a:t>
            </a: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2B782CF-6714-410C-BBC6-6CE013AF6A9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dirty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1040" y="4415790"/>
            <a:ext cx="5608320" cy="4184994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Version: 1.                                                       As of: </a:t>
            </a:r>
            <a:endParaRPr lang="en-US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Performance Test &lt;Project Name&gt;</a:t>
            </a:r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E01618-B38F-4346-A0D7-487BC3A2906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dirty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1040" y="4415790"/>
            <a:ext cx="5608320" cy="4184994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Version: 1.                                                       As of: </a:t>
            </a:r>
            <a:endParaRPr lang="en-US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Performance Test &lt;Project Name&gt;</a:t>
            </a:r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752600"/>
            <a:ext cx="7772400" cy="14700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F02A409-0CB0-4C12-89A4-6A7FC4B440B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0978298-3824-41AC-BC9D-33C9B94DA62F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651CAF0-9FE1-4DF2-A787-8F97245BE6D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5B460FE-7444-46F7-8EBA-ECA9834A195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0F94B6-FDE2-4275-AC69-02896576D74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FAECE7-4498-4363-A030-3621EB96204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5410200" cy="914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800"/>
            <a:ext cx="5111750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4C87B1-3621-4FB4-A3B4-9E93790548C8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3AECFA6-4F76-4691-8C4F-4F44C82380A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2B71856-C9CA-4FDB-AF91-CD54605F2D3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1BBBCE-218B-4C5A-B92F-E42F21DD479D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34200" y="64770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" y="6477000"/>
            <a:ext cx="1905000" cy="304800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0" y="6492875"/>
            <a:ext cx="2133600" cy="2889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3169AD7-E9FF-4531-AB2B-5B37F35E5FA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71600"/>
            <a:ext cx="8229600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38400" y="6324600"/>
            <a:ext cx="5029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 smtClean="0"/>
              <a:t>Version 0.1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6356350"/>
            <a:ext cx="838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13335E6-7A47-49E7-A832-979229D87D20}" type="slidenum">
              <a:rPr lang="en-US"/>
              <a:pPr/>
              <a:t>‹#›</a:t>
            </a:fld>
            <a:endParaRPr lang="en-US" dirty="0"/>
          </a:p>
        </p:txBody>
      </p:sp>
      <p:pic>
        <p:nvPicPr>
          <p:cNvPr id="1029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8229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pic>
        <p:nvPicPr>
          <p:cNvPr id="1031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382000" y="304800"/>
            <a:ext cx="5461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GS Doctop Placeholder" hidden="1"/>
          <p:cNvSpPr txBox="1">
            <a:spLocks noChangeArrowheads="1"/>
          </p:cNvSpPr>
          <p:nvPr/>
        </p:nvSpPr>
        <p:spPr bwMode="auto">
          <a:xfrm>
            <a:off x="546100" y="0"/>
            <a:ext cx="56515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800" dirty="0"/>
              <a:t>PAULREVERE2011\Presentations\Oct 6 Talking Points\HSBC Discussion Documentv9.pptx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Calibri" panose="020F050202020403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Calibri" panose="020F050202020403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Calibri" panose="020F050202020403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Calibri" panose="020F050202020403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Calibri" panose="020F050202020403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Calibri" panose="020F050202020403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Calibri" panose="020F050202020403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75684" y="6250172"/>
            <a:ext cx="5029200" cy="365125"/>
          </a:xfrm>
        </p:spPr>
        <p:txBody>
          <a:bodyPr/>
          <a:lstStyle/>
          <a:p>
            <a:pPr algn="l">
              <a:defRPr/>
            </a:pPr>
            <a:r>
              <a:rPr lang="en-US" sz="800" i="1" dirty="0" smtClean="0"/>
              <a:t>DMCEC-TEM-004-010-Performance Test Approach Template Version 2014-08-18</a:t>
            </a:r>
            <a:endParaRPr lang="en-US" sz="800" i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978298-3824-41AC-BC9D-33C9B94DA62F}" type="slidenum">
              <a:rPr lang="en-US" smtClean="0"/>
              <a:pPr/>
              <a:t>1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414670" y="2241352"/>
          <a:ext cx="8208336" cy="1513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058"/>
                <a:gridCol w="2902110"/>
                <a:gridCol w="2052084"/>
                <a:gridCol w="2052084"/>
              </a:tblGrid>
              <a:tr h="279463">
                <a:tc gridSpan="4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Version Control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09597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Version No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Change  History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Owner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Date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054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Initial Draft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Saleem khan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7/9/2014</a:t>
                      </a:r>
                    </a:p>
                  </a:txBody>
                  <a:tcPr marL="0" marR="0" marT="0" marB="0" anchor="ctr"/>
                </a:tc>
              </a:tr>
              <a:tr h="2054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Updated Purpose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Arijeet Sarkar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7/17/2014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</a:tr>
              <a:tr h="248419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0.3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Updated Purpose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Arijeet Sarkar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7/18/2014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</a:tr>
              <a:tr h="248419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0.3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Validated the review comments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Ashwani Kumar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7/31/2014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96948" y="3978002"/>
          <a:ext cx="8240232" cy="964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729"/>
                <a:gridCol w="2913387"/>
                <a:gridCol w="2060058"/>
                <a:gridCol w="2060058"/>
              </a:tblGrid>
              <a:tr h="279463">
                <a:tc gridSpan="4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Reviewer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09597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Version No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Reviewer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Reviewer Role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Date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054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0.2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Shanafelt, Garrett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Performance Test Manager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7/16/2014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</a:tr>
              <a:tr h="2054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0.3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Shanafelt, Garrett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Performance Test Manager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7/18/2014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382772" y="5140493"/>
          <a:ext cx="8279216" cy="964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438"/>
                <a:gridCol w="2927170"/>
                <a:gridCol w="2069804"/>
                <a:gridCol w="2069804"/>
              </a:tblGrid>
              <a:tr h="279463">
                <a:tc gridSpan="4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n-lt"/>
                        </a:rPr>
                        <a:t>Approver</a:t>
                      </a:r>
                      <a:endParaRPr lang="en-US" sz="1200" dirty="0"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09597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Version No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Approver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Approver Role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+mn-lt"/>
                        </a:rPr>
                        <a:t>Date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054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0.3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Shanafelt, Garrett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Performance Test Manager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8/1/2014</a:t>
                      </a:r>
                    </a:p>
                  </a:txBody>
                  <a:tcPr marL="0" marR="0" marT="0" marB="0" anchor="ctr"/>
                </a:tc>
              </a:tr>
              <a:tr h="205400"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Kelly, Kevin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QA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Head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425301" y="1003579"/>
          <a:ext cx="8208335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33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Purpose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The performance test approach is a high level document which explains the performance testing approach,  schedule, execution plan, and roles &amp; responsibilities.  References will be taken from this document while preparing the Performance Test Plan</a:t>
                      </a:r>
                      <a:r>
                        <a:rPr lang="en-US" sz="1200" dirty="0" smtClean="0">
                          <a:latin typeface="+mn-lt"/>
                          <a:cs typeface="Arial" pitchFamily="34" charset="0"/>
                        </a:rPr>
                        <a:t>. This document will be prepared</a:t>
                      </a:r>
                      <a:r>
                        <a:rPr lang="en-US" sz="1200" baseline="0" dirty="0" smtClean="0">
                          <a:latin typeface="+mn-lt"/>
                          <a:cs typeface="Arial" pitchFamily="34" charset="0"/>
                        </a:rPr>
                        <a:t> by Performance Test Architect and Performance Test Lead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828800"/>
            <a:ext cx="87630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b="1" dirty="0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accent1"/>
                </a:solidFill>
                <a:ea typeface="+mn-ea"/>
                <a:cs typeface="Arial" charset="0"/>
              </a:rPr>
              <a:t>&lt;Application Name&gt; Performance Testing</a:t>
            </a:r>
            <a:r>
              <a:rPr lang="en-US" sz="2200" b="1" dirty="0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accent1"/>
                </a:solidFill>
                <a:ea typeface="+mn-ea"/>
                <a:cs typeface="Arial" charset="0"/>
              </a:rPr>
              <a:t/>
            </a:r>
            <a:br>
              <a:rPr lang="en-US" sz="2200" b="1" dirty="0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accent1"/>
                </a:solidFill>
                <a:ea typeface="+mn-ea"/>
                <a:cs typeface="Arial" charset="0"/>
              </a:rPr>
            </a:br>
            <a:endParaRPr lang="en-US" sz="2200" b="1" dirty="0">
              <a:ln w="18000">
                <a:solidFill>
                  <a:schemeClr val="accent1"/>
                </a:solidFill>
                <a:prstDash val="solid"/>
                <a:miter lim="800000"/>
              </a:ln>
              <a:solidFill>
                <a:schemeClr val="accent1"/>
              </a:solidFill>
              <a:ea typeface="+mn-ea"/>
              <a:cs typeface="Arial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486400" y="6213475"/>
            <a:ext cx="34290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 b="1" dirty="0">
                <a:solidFill>
                  <a:srgbClr val="548CD5"/>
                </a:solidFill>
                <a:latin typeface="Calibri-Bold"/>
              </a:rPr>
              <a:t>Created: </a:t>
            </a:r>
            <a:r>
              <a:rPr lang="en-US" sz="1100" b="1" dirty="0" smtClean="0">
                <a:solidFill>
                  <a:srgbClr val="548CD5"/>
                </a:solidFill>
                <a:latin typeface="Calibri-Bold"/>
              </a:rPr>
              <a:t>7/9/2014               Revised:</a:t>
            </a:r>
            <a:endParaRPr lang="en-US" sz="1100" dirty="0">
              <a:latin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576771" y="5433333"/>
          <a:ext cx="3429000" cy="990600"/>
        </p:xfrm>
        <a:graphic>
          <a:graphicData uri="http://schemas.openxmlformats.org/drawingml/2006/table">
            <a:tbl>
              <a:tblPr bandRow="1">
                <a:tableStyleId>{BDBED569-4797-4DF1-A0F4-6AAB3CD982D8}</a:tableStyleId>
              </a:tblPr>
              <a:tblGrid>
                <a:gridCol w="1636568"/>
                <a:gridCol w="1792432"/>
              </a:tblGrid>
              <a:tr h="557540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 dirty="0" smtClean="0">
                          <a:solidFill>
                            <a:srgbClr val="548CD5"/>
                          </a:solidFill>
                          <a:latin typeface="Calibri-Bold"/>
                        </a:rPr>
                        <a:t>DESIGN BY</a:t>
                      </a:r>
                    </a:p>
                  </a:txBody>
                  <a:tcPr>
                    <a:noFill/>
                  </a:tcPr>
                </a:tc>
              </a:tr>
              <a:tr h="43306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48CD5"/>
                          </a:solidFill>
                          <a:effectLst/>
                          <a:uLnTx/>
                          <a:uFillTx/>
                          <a:latin typeface="Calibri-Bold"/>
                          <a:ea typeface="+mn-ea"/>
                          <a:cs typeface="+mn-cs"/>
                        </a:rPr>
                        <a:t>                          Version  : </a:t>
                      </a:r>
                      <a:r>
                        <a:rPr kumimoji="0" 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-Bold"/>
                          <a:ea typeface="+mn-ea"/>
                          <a:cs typeface="+mn-cs"/>
                        </a:rPr>
                        <a:t>1.0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30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5562600"/>
            <a:ext cx="1276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Connector 10"/>
          <p:cNvCxnSpPr/>
          <p:nvPr/>
        </p:nvCxnSpPr>
        <p:spPr>
          <a:xfrm>
            <a:off x="0" y="3200400"/>
            <a:ext cx="9144000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562600" y="3352800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Test Approach Document</a:t>
            </a:r>
            <a:endParaRPr lang="en-US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 bwMode="auto">
          <a:xfrm>
            <a:off x="0" y="0"/>
            <a:ext cx="70822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Performance Test - &lt;Application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Name&gt;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8343" y="3774558"/>
            <a:ext cx="1562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+mj-lt"/>
              </a:rPr>
              <a:t>Purpose</a:t>
            </a:r>
            <a:endParaRPr lang="en-US" sz="1600" dirty="0">
              <a:latin typeface="+mj-lt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 txBox="1">
            <a:spLocks/>
          </p:cNvSpPr>
          <p:nvPr/>
        </p:nvSpPr>
        <p:spPr>
          <a:xfrm>
            <a:off x="304800" y="1447800"/>
            <a:ext cx="8229600" cy="4800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Objective ……………………………………………………………………………………………………………</a:t>
            </a:r>
            <a:r>
              <a:rPr kumimoji="0" lang="en-US" sz="1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4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>
                <a:solidFill>
                  <a:schemeClr val="tx2"/>
                </a:solidFill>
                <a:latin typeface="+mn-lt"/>
                <a:cs typeface="+mn-cs"/>
              </a:rPr>
              <a:t>Project Timelines…………………………………………………………………………………………………5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tx2"/>
                </a:solidFill>
                <a:latin typeface="+mn-lt"/>
                <a:cs typeface="+mn-cs"/>
              </a:rPr>
              <a:t>Performance requirements  …</a:t>
            </a:r>
            <a:r>
              <a:rPr kumimoji="0" lang="en-US" sz="180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..………………………..………………………………………………… </a:t>
            </a:r>
            <a:r>
              <a:rPr kumimoji="0" lang="en-US" sz="180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Volumetric</a:t>
            </a:r>
            <a:r>
              <a:rPr kumimoji="0" lang="en-US" sz="1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Analysis………………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.…………………………………………………………………………… </a:t>
            </a:r>
            <a:r>
              <a:rPr lang="en-US" dirty="0" smtClean="0">
                <a:solidFill>
                  <a:schemeClr val="tx2"/>
                </a:solidFill>
                <a:latin typeface="+mn-lt"/>
              </a:rPr>
              <a:t>7</a:t>
            </a:r>
            <a:endParaRPr lang="en-US" dirty="0" smtClean="0">
              <a:solidFill>
                <a:schemeClr val="tx2"/>
              </a:solidFill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Execution Scenario Details ………………………………………………………………………………… </a:t>
            </a:r>
            <a:r>
              <a:rPr kumimoji="0" lang="en-US" sz="1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Test Data Requirement </a:t>
            </a:r>
            <a:r>
              <a:rPr lang="en-US" dirty="0" smtClean="0">
                <a:solidFill>
                  <a:schemeClr val="tx2"/>
                </a:solidFill>
                <a:latin typeface="+mn-lt"/>
                <a:cs typeface="+mn-cs"/>
              </a:rPr>
              <a:t>……………………………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………………………………………………………… </a:t>
            </a:r>
            <a:r>
              <a:rPr lang="en-US" noProof="0" dirty="0" smtClean="0">
                <a:solidFill>
                  <a:schemeClr val="tx2"/>
                </a:solidFill>
                <a:latin typeface="+mn-lt"/>
              </a:rPr>
              <a:t>9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Role &amp; Responsibilities .…………………….………………………………………………………………</a:t>
            </a:r>
            <a:r>
              <a:rPr kumimoji="0" lang="en-US" sz="1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Test Execution Approach …………………………………………………………………………………… </a:t>
            </a:r>
            <a:r>
              <a:rPr lang="en-US" noProof="0" dirty="0" smtClean="0">
                <a:solidFill>
                  <a:schemeClr val="tx2"/>
                </a:solidFill>
                <a:latin typeface="+mn-lt"/>
                <a:cs typeface="+mn-cs"/>
              </a:rPr>
              <a:t>11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QA Performance Monitoring Approach ………………………………………………………………12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Assumptions …………….……….…………………….………………………………………………………… 13</a:t>
            </a:r>
          </a:p>
        </p:txBody>
      </p:sp>
      <p:sp>
        <p:nvSpPr>
          <p:cNvPr id="10" name="Rectangle 55"/>
          <p:cNvSpPr txBox="1">
            <a:spLocks noChangeArrowheads="1"/>
          </p:cNvSpPr>
          <p:nvPr/>
        </p:nvSpPr>
        <p:spPr>
          <a:xfrm>
            <a:off x="0" y="228600"/>
            <a:ext cx="7315200" cy="71596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Table of Contents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FAECE7-4498-4363-A030-3621EB96204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0"/>
          </p:nvPr>
        </p:nvSpPr>
        <p:spPr>
          <a:xfrm>
            <a:off x="279991" y="6313967"/>
            <a:ext cx="1059712" cy="365125"/>
          </a:xfrm>
        </p:spPr>
        <p:txBody>
          <a:bodyPr/>
          <a:lstStyle/>
          <a:p>
            <a:pPr algn="l"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5"/>
          <p:cNvSpPr>
            <a:spLocks noGrp="1" noChangeArrowheads="1"/>
          </p:cNvSpPr>
          <p:nvPr>
            <p:ph type="title"/>
          </p:nvPr>
        </p:nvSpPr>
        <p:spPr>
          <a:xfrm>
            <a:off x="0" y="159588"/>
            <a:ext cx="7315200" cy="71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Objective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600" y="1752600"/>
            <a:ext cx="8610600" cy="3429000"/>
          </a:xfrm>
          <a:prstGeom prst="roundRect">
            <a:avLst>
              <a:gd name="adj" fmla="val 7200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200" dirty="0" smtClean="0"/>
              <a:t>The objectives of performance testing for the &lt;&gt;  project are :</a:t>
            </a:r>
          </a:p>
          <a:p>
            <a:endParaRPr lang="en-US" sz="1000" dirty="0" smtClean="0"/>
          </a:p>
          <a:p>
            <a:pPr lvl="0">
              <a:buFont typeface="Wingdings" pitchFamily="2" charset="2"/>
              <a:buChar char="q"/>
            </a:pPr>
            <a:r>
              <a:rPr lang="en-GB" sz="1200" dirty="0" smtClean="0"/>
              <a:t>  &lt;</a:t>
            </a:r>
            <a:r>
              <a:rPr lang="en-GB" sz="1200" i="1" dirty="0" smtClean="0"/>
              <a:t>Performance test  Objectives </a:t>
            </a:r>
            <a:r>
              <a:rPr lang="en-GB" sz="1200" dirty="0" smtClean="0"/>
              <a:t>&gt;</a:t>
            </a:r>
          </a:p>
          <a:p>
            <a:pPr lvl="0"/>
            <a:endParaRPr lang="en-US" sz="900" dirty="0" smtClean="0"/>
          </a:p>
          <a:p>
            <a:pPr lvl="0">
              <a:buFont typeface="Wingdings" pitchFamily="2" charset="2"/>
              <a:buChar char="q"/>
            </a:pPr>
            <a:r>
              <a:rPr lang="en-US" sz="1200" dirty="0" smtClean="0"/>
              <a:t> </a:t>
            </a:r>
            <a:r>
              <a:rPr lang="en-GB" sz="1200" dirty="0" smtClean="0"/>
              <a:t> </a:t>
            </a:r>
            <a:r>
              <a:rPr lang="en-GB" sz="1200" i="1" dirty="0" smtClean="0"/>
              <a:t>&lt;Interfaces/Components/Services which are being tested&gt;</a:t>
            </a:r>
          </a:p>
          <a:p>
            <a:pPr lvl="0"/>
            <a:endParaRPr lang="en-GB" sz="900" i="1" dirty="0" smtClean="0"/>
          </a:p>
          <a:p>
            <a:pPr lvl="0">
              <a:buFont typeface="Wingdings" pitchFamily="2" charset="2"/>
              <a:buChar char="q"/>
            </a:pPr>
            <a:r>
              <a:rPr lang="en-GB" sz="1200" dirty="0" smtClean="0"/>
              <a:t> </a:t>
            </a:r>
            <a:r>
              <a:rPr lang="en-GB" sz="1200" i="1" dirty="0" smtClean="0"/>
              <a:t>&lt;Benchmarking of the transactions/services . SLA comparison&gt;</a:t>
            </a:r>
          </a:p>
          <a:p>
            <a:pPr lvl="0"/>
            <a:endParaRPr lang="en-GB" sz="900" i="1" dirty="0" smtClean="0"/>
          </a:p>
          <a:p>
            <a:pPr>
              <a:buFont typeface="Wingdings" pitchFamily="2" charset="2"/>
              <a:buChar char="q"/>
            </a:pPr>
            <a:r>
              <a:rPr lang="en-GB" sz="1200" dirty="0" smtClean="0"/>
              <a:t>  </a:t>
            </a:r>
            <a:r>
              <a:rPr lang="en-GB" sz="1200" i="1" dirty="0" smtClean="0"/>
              <a:t>Performance Test will  monitor  the &lt;XXX&gt;requests and responses , isolate performance issues and provide recommendations based on the Performance Test results </a:t>
            </a:r>
            <a:r>
              <a:rPr lang="en-GB" sz="1200" dirty="0" smtClean="0"/>
              <a:t>.</a:t>
            </a:r>
            <a:endParaRPr lang="en-US" sz="1200" dirty="0" smtClean="0"/>
          </a:p>
          <a:p>
            <a:pPr lvl="0">
              <a:buFont typeface="Wingdings" pitchFamily="2" charset="2"/>
              <a:buChar char="q"/>
            </a:pPr>
            <a:endParaRPr lang="en-GB" sz="1200" dirty="0" smtClean="0"/>
          </a:p>
          <a:p>
            <a:pPr lvl="0">
              <a:buFont typeface="Wingdings" pitchFamily="2" charset="2"/>
              <a:buChar char="q"/>
            </a:pPr>
            <a:endParaRPr lang="en-US" sz="1200" dirty="0" smtClean="0"/>
          </a:p>
          <a:p>
            <a:pPr lvl="0" algn="just">
              <a:spcBef>
                <a:spcPct val="20000"/>
              </a:spcBef>
            </a:pPr>
            <a:r>
              <a:rPr lang="en-GB" sz="1200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288925"/>
          </a:xfrm>
        </p:spPr>
        <p:txBody>
          <a:bodyPr/>
          <a:lstStyle/>
          <a:p>
            <a:pPr>
              <a:defRPr/>
            </a:pPr>
            <a:fld id="{B3169AD7-E9FF-4531-AB2B-5B37F35E5FA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>
          <a:xfrm>
            <a:off x="0" y="6553200"/>
            <a:ext cx="1905000" cy="3048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313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Project Timelines</a:t>
            </a:r>
            <a:endParaRPr lang="en-US" sz="32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14400" y="1371600"/>
          <a:ext cx="6096000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2438400"/>
                <a:gridCol w="1486829"/>
                <a:gridCol w="1561171"/>
              </a:tblGrid>
              <a:tr h="28956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SL.No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Project</a:t>
                      </a:r>
                      <a:r>
                        <a:rPr lang="en-US" sz="1100" baseline="0" dirty="0" smtClean="0"/>
                        <a:t> Phase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Planned Start Date</a:t>
                      </a:r>
                      <a:r>
                        <a:rPr lang="en-US" sz="1100" baseline="0" dirty="0" smtClean="0"/>
                        <a:t>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Planned End Date</a:t>
                      </a:r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1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Performance</a:t>
                      </a:r>
                      <a:r>
                        <a:rPr lang="en-US" sz="1100" baseline="0" dirty="0" smtClean="0"/>
                        <a:t> Test Initiation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2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Performance</a:t>
                      </a:r>
                      <a:r>
                        <a:rPr lang="en-US" sz="1100" baseline="0" dirty="0" smtClean="0"/>
                        <a:t> Test  NFR Analysis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3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Performance</a:t>
                      </a:r>
                      <a:r>
                        <a:rPr lang="en-US" sz="1100" baseline="0" dirty="0" smtClean="0"/>
                        <a:t> Test Planning and Design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4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Performance Test Script</a:t>
                      </a:r>
                      <a:r>
                        <a:rPr lang="en-US" sz="1100" baseline="0" dirty="0" smtClean="0"/>
                        <a:t> Setup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5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Performance Test Execution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5.1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Smoke Test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5.2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Isolation</a:t>
                      </a:r>
                      <a:r>
                        <a:rPr lang="en-US" sz="1100" i="1" baseline="0" dirty="0" smtClean="0"/>
                        <a:t> Test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5.3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Load Test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5.4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Stress Test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5.5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Certification Test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5.6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i="1" dirty="0" smtClean="0"/>
                        <a:t>All In Test</a:t>
                      </a:r>
                      <a:endParaRPr lang="en-US" sz="11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6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Result Preparation And Presentation</a:t>
                      </a:r>
                      <a:r>
                        <a:rPr lang="en-US" sz="1100" baseline="0" dirty="0" smtClean="0"/>
                        <a:t>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7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Approval</a:t>
                      </a:r>
                      <a:r>
                        <a:rPr lang="en-US" sz="1100" baseline="0" dirty="0" smtClean="0"/>
                        <a:t> and Sign off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8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Performance</a:t>
                      </a:r>
                      <a:r>
                        <a:rPr lang="en-US" sz="1100" baseline="0" dirty="0" smtClean="0"/>
                        <a:t> Test Closure Report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9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Production</a:t>
                      </a:r>
                      <a:r>
                        <a:rPr lang="en-US" sz="1100" baseline="0" dirty="0" smtClean="0"/>
                        <a:t> Release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288925"/>
          </a:xfrm>
        </p:spPr>
        <p:txBody>
          <a:bodyPr/>
          <a:lstStyle/>
          <a:p>
            <a:pPr>
              <a:defRPr/>
            </a:pPr>
            <a:fld id="{B3169AD7-E9FF-4531-AB2B-5B37F35E5FA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5"/>
          <p:cNvSpPr txBox="1">
            <a:spLocks noChangeArrowheads="1"/>
          </p:cNvSpPr>
          <p:nvPr/>
        </p:nvSpPr>
        <p:spPr>
          <a:xfrm>
            <a:off x="0" y="228600"/>
            <a:ext cx="7315200" cy="715963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Performance Requirements</a:t>
            </a:r>
            <a:endParaRPr lang="en-US" sz="32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600" y="1570672"/>
            <a:ext cx="7086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>
              <a:latin typeface="+mj-lt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27803" y="1286774"/>
          <a:ext cx="848688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037"/>
                <a:gridCol w="541558"/>
                <a:gridCol w="2347510"/>
                <a:gridCol w="879012"/>
                <a:gridCol w="1081159"/>
                <a:gridCol w="1700530"/>
                <a:gridCol w="1402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Sl.No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Type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Description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References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Ref.No (If any)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Acceptance Criteria</a:t>
                      </a:r>
                      <a:r>
                        <a:rPr lang="en-US" sz="1100" baseline="0" dirty="0" smtClean="0"/>
                        <a:t> /SLAs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Comments from PTT</a:t>
                      </a:r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288925"/>
          </a:xfrm>
        </p:spPr>
        <p:txBody>
          <a:bodyPr/>
          <a:lstStyle/>
          <a:p>
            <a:pPr>
              <a:defRPr/>
            </a:pPr>
            <a:fld id="{B3169AD7-E9FF-4531-AB2B-5B37F35E5FA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55"/>
          <p:cNvSpPr txBox="1">
            <a:spLocks noChangeArrowheads="1"/>
          </p:cNvSpPr>
          <p:nvPr/>
        </p:nvSpPr>
        <p:spPr>
          <a:xfrm>
            <a:off x="0" y="122237"/>
            <a:ext cx="8686800" cy="71596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Volumetric Analysis -  &lt;XX Project&gt;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85800" y="1219200"/>
            <a:ext cx="7239000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prstClr val="black"/>
                </a:solidFill>
                <a:latin typeface="Book Antiqua" pitchFamily="18" charset="0"/>
                <a:cs typeface="+mn-cs"/>
              </a:rPr>
              <a:t>  </a:t>
            </a:r>
            <a:r>
              <a:rPr lang="en-US" sz="1100" i="1" dirty="0" smtClean="0">
                <a:solidFill>
                  <a:prstClr val="black"/>
                </a:solidFill>
                <a:latin typeface="Book Antiqua" pitchFamily="18" charset="0"/>
                <a:cs typeface="+mn-cs"/>
              </a:rPr>
              <a:t>&lt;Volumetric of the service volume being tested&gt;</a:t>
            </a:r>
          </a:p>
          <a:p>
            <a:pPr fontAlgn="t">
              <a:spcBef>
                <a:spcPts val="0"/>
              </a:spcBef>
              <a:spcAft>
                <a:spcPts val="0"/>
              </a:spcAft>
            </a:pPr>
            <a:endParaRPr lang="en-US" sz="900" i="1" dirty="0" smtClean="0">
              <a:solidFill>
                <a:prstClr val="black"/>
              </a:solidFill>
              <a:latin typeface="Book Antiqua" pitchFamily="18" charset="0"/>
              <a:cs typeface="+mn-cs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1100" i="1" dirty="0" smtClean="0">
                <a:solidFill>
                  <a:prstClr val="black"/>
                </a:solidFill>
                <a:latin typeface="Book Antiqua" pitchFamily="18" charset="0"/>
                <a:cs typeface="+mn-cs"/>
              </a:rPr>
              <a:t>  &lt;Load and Stress Test Volume&gt;</a:t>
            </a:r>
          </a:p>
          <a:p>
            <a:pPr fontAlgn="t">
              <a:spcBef>
                <a:spcPts val="0"/>
              </a:spcBef>
              <a:spcAft>
                <a:spcPts val="0"/>
              </a:spcAft>
            </a:pPr>
            <a:endParaRPr lang="en-US" sz="800" i="1" dirty="0" smtClean="0">
              <a:solidFill>
                <a:prstClr val="black"/>
              </a:solidFill>
              <a:latin typeface="Book Antiqua" pitchFamily="18" charset="0"/>
              <a:cs typeface="+mn-cs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1100" i="1" dirty="0" smtClean="0">
                <a:solidFill>
                  <a:prstClr val="black"/>
                </a:solidFill>
                <a:latin typeface="Book Antiqua" pitchFamily="18" charset="0"/>
                <a:cs typeface="+mn-cs"/>
              </a:rPr>
              <a:t>   &lt;User Concurrency Details&gt;</a:t>
            </a:r>
          </a:p>
          <a:p>
            <a:pPr fontAlgn="t">
              <a:spcBef>
                <a:spcPts val="0"/>
              </a:spcBef>
              <a:spcAft>
                <a:spcPts val="0"/>
              </a:spcAft>
            </a:pPr>
            <a:endParaRPr lang="en-US" sz="900" i="1" dirty="0" smtClean="0">
              <a:solidFill>
                <a:prstClr val="black"/>
              </a:solidFill>
              <a:latin typeface="Book Antiqua" pitchFamily="18" charset="0"/>
              <a:cs typeface="+mn-cs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1100" i="1" dirty="0" smtClean="0">
                <a:solidFill>
                  <a:prstClr val="black"/>
                </a:solidFill>
                <a:latin typeface="Book Antiqua" pitchFamily="18" charset="0"/>
                <a:cs typeface="+mn-cs"/>
              </a:rPr>
              <a:t>   &lt;Transaction Details &gt;</a:t>
            </a:r>
          </a:p>
          <a:p>
            <a:pPr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endParaRPr lang="en-US" sz="1100" i="1" dirty="0" smtClean="0">
              <a:solidFill>
                <a:prstClr val="black"/>
              </a:solidFill>
              <a:latin typeface="Book Antiqua" pitchFamily="18" charset="0"/>
              <a:cs typeface="+mn-cs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1100" i="1" dirty="0" smtClean="0">
                <a:solidFill>
                  <a:prstClr val="black"/>
                </a:solidFill>
                <a:latin typeface="Book Antiqua" pitchFamily="18" charset="0"/>
                <a:cs typeface="+mn-cs"/>
              </a:rPr>
              <a:t>   &lt;Assumptions made &gt;</a:t>
            </a:r>
            <a:endParaRPr lang="en-US" sz="1100" i="1" dirty="0" smtClean="0">
              <a:latin typeface="Book Antiqua" pitchFamily="18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endParaRPr lang="en-US" sz="1100" dirty="0" smtClean="0">
              <a:latin typeface="Book Antiqua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990600" y="3048000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/>
                <a:gridCol w="20574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User</a:t>
                      </a:r>
                      <a:r>
                        <a:rPr lang="en-US" sz="1100" baseline="0" dirty="0" smtClean="0"/>
                        <a:t>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Transaction Name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Transaction</a:t>
                      </a:r>
                      <a:r>
                        <a:rPr lang="en-US" sz="1100" baseline="0" dirty="0" smtClean="0"/>
                        <a:t> Count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Total Volume</a:t>
                      </a:r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556075"/>
            <a:ext cx="2133600" cy="301925"/>
          </a:xfrm>
        </p:spPr>
        <p:txBody>
          <a:bodyPr/>
          <a:lstStyle/>
          <a:p>
            <a:pPr>
              <a:defRPr/>
            </a:pPr>
            <a:fld id="{B3169AD7-E9FF-4531-AB2B-5B37F35E5FA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5"/>
          <p:cNvSpPr txBox="1">
            <a:spLocks noChangeArrowheads="1"/>
          </p:cNvSpPr>
          <p:nvPr/>
        </p:nvSpPr>
        <p:spPr>
          <a:xfrm>
            <a:off x="0" y="122237"/>
            <a:ext cx="8686800" cy="715963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Execution Scenario Details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" y="1066800"/>
            <a:ext cx="6705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200" i="1" dirty="0" smtClean="0"/>
              <a:t>   Performance Test Execution Scenario Details</a:t>
            </a:r>
            <a:endParaRPr lang="en-US" sz="1200" i="1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445698" y="1981200"/>
          <a:ext cx="827405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17"/>
                <a:gridCol w="1406843"/>
                <a:gridCol w="738505"/>
                <a:gridCol w="2118995"/>
                <a:gridCol w="1173480"/>
                <a:gridCol w="929005"/>
                <a:gridCol w="762000"/>
                <a:gridCol w="62420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Sl.No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Scenario</a:t>
                      </a:r>
                      <a:r>
                        <a:rPr lang="en-US" sz="1100" b="1" baseline="0" dirty="0" smtClean="0"/>
                        <a:t> Description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Schedule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Script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Total # Requests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Users/Script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Iterations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Pacing </a:t>
                      </a:r>
                      <a:endParaRPr lang="en-US" sz="11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288925"/>
          </a:xfrm>
        </p:spPr>
        <p:txBody>
          <a:bodyPr/>
          <a:lstStyle/>
          <a:p>
            <a:pPr>
              <a:defRPr/>
            </a:pPr>
            <a:fld id="{B3169AD7-E9FF-4531-AB2B-5B37F35E5FA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5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7772400" cy="71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Test Data requirement: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1143000"/>
            <a:ext cx="6705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100" i="1" dirty="0" smtClean="0"/>
              <a:t>  &lt;Summary of  Performance Test Data Requirement</a:t>
            </a:r>
            <a:r>
              <a:rPr lang="en-US" sz="1200" dirty="0" smtClean="0"/>
              <a:t>&gt;</a:t>
            </a:r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09600" y="1828800"/>
          <a:ext cx="7474267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17"/>
                <a:gridCol w="2381250"/>
                <a:gridCol w="1524000"/>
                <a:gridCol w="1143000"/>
                <a:gridCol w="1905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Sl.No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Transactions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Request Name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Testing</a:t>
                      </a:r>
                      <a:r>
                        <a:rPr lang="en-US" sz="1100" baseline="0" dirty="0" smtClean="0"/>
                        <a:t> Type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Data Requirements</a:t>
                      </a:r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0F94B6-FDE2-4275-AC69-02896576D749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0"/>
          </p:nvPr>
        </p:nvSpPr>
        <p:spPr>
          <a:xfrm>
            <a:off x="112143" y="6324600"/>
            <a:ext cx="1181819" cy="3651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59" name="Rectangle 55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7315200" cy="71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Roles and Responsibility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533400" y="1524000"/>
          <a:ext cx="67055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2897"/>
                <a:gridCol w="4031503"/>
                <a:gridCol w="198119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Sl.No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Performance </a:t>
                      </a:r>
                      <a:r>
                        <a:rPr lang="en-US" sz="1100" baseline="0" dirty="0" smtClean="0"/>
                        <a:t> Test Activities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Ownership/Responsibility</a:t>
                      </a:r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0F94B6-FDE2-4275-AC69-02896576D749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0"/>
          </p:nvPr>
        </p:nvSpPr>
        <p:spPr>
          <a:xfrm>
            <a:off x="126521" y="6290094"/>
            <a:ext cx="1788543" cy="3651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/>
          <p:cNvSpPr/>
          <p:nvPr/>
        </p:nvSpPr>
        <p:spPr>
          <a:xfrm>
            <a:off x="5029200" y="4495800"/>
            <a:ext cx="3581400" cy="2133600"/>
          </a:xfrm>
          <a:prstGeom prst="rect">
            <a:avLst/>
          </a:prstGeom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00" dirty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  <a:ea typeface="Microsoft YaHei" charset="-122"/>
              </a:rPr>
              <a:t>Services Smoke Test:</a:t>
            </a:r>
            <a:endParaRPr lang="en-US" sz="1000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b="1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b="1" dirty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  <a:ea typeface="Microsoft YaHei" charset="-122"/>
              </a:rPr>
              <a:t>Combined Performance Test:</a:t>
            </a:r>
            <a:endParaRPr lang="en-US" sz="1000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  <a:ea typeface="Microsoft YaHei" charset="-122"/>
              </a:rPr>
              <a:t>All-in Performance Test – </a:t>
            </a:r>
            <a:r>
              <a:rPr lang="en-US" sz="1000" dirty="0" smtClean="0">
                <a:solidFill>
                  <a:srgbClr val="000000"/>
                </a:solidFill>
                <a:latin typeface="Arial" charset="0"/>
                <a:ea typeface="Microsoft YaHei" charset="-122"/>
              </a:rPr>
              <a:t>Execute tests, with other interfaces/services running parallel at ESB to simulate production load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srgbClr val="000000"/>
              </a:solidFill>
              <a:latin typeface="Arial" charset="0"/>
              <a:ea typeface="Microsoft YaHei" charset="-122"/>
            </a:endParaRPr>
          </a:p>
        </p:txBody>
      </p:sp>
      <p:sp>
        <p:nvSpPr>
          <p:cNvPr id="277559" name="Rectangle 55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7315200" cy="71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Test Execution Approach </a:t>
            </a:r>
          </a:p>
        </p:txBody>
      </p:sp>
      <p:sp>
        <p:nvSpPr>
          <p:cNvPr id="47" name="Oval 46"/>
          <p:cNvSpPr/>
          <p:nvPr/>
        </p:nvSpPr>
        <p:spPr bwMode="auto">
          <a:xfrm>
            <a:off x="4572000" y="4953000"/>
            <a:ext cx="457200" cy="304800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US" sz="1200" dirty="0" smtClean="0">
                <a:solidFill>
                  <a:schemeClr val="tx1"/>
                </a:solidFill>
                <a:latin typeface="+mj-lt"/>
                <a:ea typeface="Microsoft YaHei" charset="-122"/>
              </a:rPr>
              <a:t>4</a:t>
            </a:r>
            <a:endParaRPr lang="en-US" sz="1200" dirty="0">
              <a:solidFill>
                <a:schemeClr val="tx1"/>
              </a:solidFill>
              <a:latin typeface="+mj-lt"/>
              <a:ea typeface="Microsoft YaHei" charset="-122"/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762000" y="4495800"/>
            <a:ext cx="3581400" cy="1981200"/>
          </a:xfrm>
          <a:prstGeom prst="rect">
            <a:avLst/>
          </a:prstGeom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00" dirty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  <a:ea typeface="Microsoft YaHei" charset="-122"/>
              </a:rPr>
              <a:t>UI Smoke Test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900" b="1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900" b="1" dirty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  <a:ea typeface="Microsoft YaHei" charset="-122"/>
              </a:rPr>
              <a:t>ESB Isolation Load/Stress Test:</a:t>
            </a:r>
            <a:endParaRPr lang="en-US" sz="1000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  <a:ea typeface="Microsoft YaHei" charset="-122"/>
              </a:rPr>
              <a:t>Certification Test – 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000" b="1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000" b="1" dirty="0" smtClean="0">
              <a:solidFill>
                <a:srgbClr val="000000"/>
              </a:solidFill>
              <a:latin typeface="Arial" charset="0"/>
              <a:ea typeface="Microsoft YaHei" charset="-122"/>
            </a:endParaRPr>
          </a:p>
        </p:txBody>
      </p:sp>
      <p:sp>
        <p:nvSpPr>
          <p:cNvPr id="106" name="Oval 105"/>
          <p:cNvSpPr/>
          <p:nvPr/>
        </p:nvSpPr>
        <p:spPr bwMode="auto">
          <a:xfrm>
            <a:off x="304800" y="4495800"/>
            <a:ext cx="457200" cy="304800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US" sz="1200" dirty="0">
                <a:solidFill>
                  <a:schemeClr val="tx1"/>
                </a:solidFill>
                <a:latin typeface="+mj-lt"/>
                <a:ea typeface="Microsoft YaHei" charset="-122"/>
              </a:rPr>
              <a:t>1</a:t>
            </a:r>
          </a:p>
        </p:txBody>
      </p:sp>
      <p:sp>
        <p:nvSpPr>
          <p:cNvPr id="107" name="Oval 106"/>
          <p:cNvSpPr/>
          <p:nvPr/>
        </p:nvSpPr>
        <p:spPr bwMode="auto">
          <a:xfrm>
            <a:off x="304800" y="4876800"/>
            <a:ext cx="457200" cy="304800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US" sz="1200" dirty="0" smtClean="0">
                <a:solidFill>
                  <a:schemeClr val="tx1"/>
                </a:solidFill>
                <a:latin typeface="+mj-lt"/>
                <a:ea typeface="Microsoft YaHei" charset="-122"/>
              </a:rPr>
              <a:t>3</a:t>
            </a:r>
            <a:endParaRPr lang="en-US" sz="1200" dirty="0">
              <a:solidFill>
                <a:schemeClr val="tx1"/>
              </a:solidFill>
              <a:latin typeface="+mj-lt"/>
              <a:ea typeface="Microsoft YaHei" charset="-122"/>
            </a:endParaRPr>
          </a:p>
        </p:txBody>
      </p:sp>
      <p:sp>
        <p:nvSpPr>
          <p:cNvPr id="59" name="Oval 58"/>
          <p:cNvSpPr/>
          <p:nvPr/>
        </p:nvSpPr>
        <p:spPr bwMode="auto">
          <a:xfrm>
            <a:off x="4572000" y="4495800"/>
            <a:ext cx="457200" cy="304800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US" sz="1200" dirty="0" smtClean="0">
                <a:solidFill>
                  <a:schemeClr val="tx1"/>
                </a:solidFill>
                <a:latin typeface="+mj-lt"/>
                <a:ea typeface="Microsoft YaHei" charset="-122"/>
              </a:rPr>
              <a:t>2 </a:t>
            </a:r>
            <a:endParaRPr lang="en-US" sz="1200" dirty="0">
              <a:solidFill>
                <a:schemeClr val="tx1"/>
              </a:solidFill>
              <a:latin typeface="+mj-lt"/>
              <a:ea typeface="Microsoft YaHei" charset="-122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04800" y="5334000"/>
            <a:ext cx="457200" cy="304799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US" sz="1200" dirty="0">
                <a:solidFill>
                  <a:schemeClr val="tx1"/>
                </a:solidFill>
                <a:latin typeface="+mj-lt"/>
                <a:ea typeface="Microsoft YaHei" charset="-122"/>
              </a:rPr>
              <a:t>5</a:t>
            </a:r>
          </a:p>
        </p:txBody>
      </p:sp>
      <p:sp>
        <p:nvSpPr>
          <p:cNvPr id="62" name="Oval 61"/>
          <p:cNvSpPr/>
          <p:nvPr/>
        </p:nvSpPr>
        <p:spPr bwMode="auto">
          <a:xfrm>
            <a:off x="4572000" y="5410200"/>
            <a:ext cx="457200" cy="304799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n-US" sz="1200" dirty="0">
                <a:solidFill>
                  <a:schemeClr val="tx1"/>
                </a:solidFill>
                <a:latin typeface="+mj-lt"/>
                <a:ea typeface="Microsoft YaHei" charset="-122"/>
              </a:rPr>
              <a:t>6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81000" y="990601"/>
            <a:ext cx="8001000" cy="32316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                  &lt;</a:t>
            </a:r>
            <a:r>
              <a:rPr lang="en-US" i="1" dirty="0" smtClean="0"/>
              <a:t>TEST EXECUTION  APPROACH  </a:t>
            </a:r>
            <a:r>
              <a:rPr lang="en-US" dirty="0" smtClean="0"/>
              <a:t>&gt;</a:t>
            </a:r>
          </a:p>
          <a:p>
            <a:endParaRPr lang="en-US" dirty="0" smtClean="0"/>
          </a:p>
          <a:p>
            <a:pPr marL="233363" indent="-233363">
              <a:buFont typeface="Arial" pitchFamily="34" charset="0"/>
              <a:buChar char="•"/>
            </a:pPr>
            <a:r>
              <a:rPr lang="en-US" sz="1200" i="1" dirty="0" smtClean="0"/>
              <a:t>Diagrammatic representation of the  Test Execution Approach illustrating the Execution Cycles and their entry point  in the application architecture 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1828800" y="4218801"/>
            <a:ext cx="3276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&lt;Planned Executions Cycles: &gt;</a:t>
            </a:r>
            <a:endParaRPr lang="en-US" sz="1200" i="1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0F94B6-FDE2-4275-AC69-02896576D749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0"/>
          </p:nvPr>
        </p:nvSpPr>
        <p:spPr>
          <a:xfrm>
            <a:off x="103518" y="6324600"/>
            <a:ext cx="1250830" cy="3651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/>
          <p:cNvSpPr/>
          <p:nvPr/>
        </p:nvSpPr>
        <p:spPr>
          <a:xfrm>
            <a:off x="1447800" y="4114800"/>
            <a:ext cx="2743200" cy="1219200"/>
          </a:xfrm>
          <a:prstGeom prst="rect">
            <a:avLst/>
          </a:prstGeom>
          <a:ln w="127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accent1"/>
                </a:solidFill>
                <a:latin typeface="Arial" charset="0"/>
                <a:ea typeface="Microsoft YaHei" charset="-122"/>
              </a:rPr>
              <a:t>Request </a:t>
            </a:r>
            <a:r>
              <a:rPr lang="en-US" sz="1000" b="1" dirty="0">
                <a:solidFill>
                  <a:schemeClr val="accent1"/>
                </a:solidFill>
                <a:latin typeface="Arial" charset="0"/>
                <a:ea typeface="Microsoft YaHei" charset="-122"/>
              </a:rPr>
              <a:t>Metrics (FNFG)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tx1"/>
                </a:solidFill>
              </a:rPr>
              <a:t>Response times for each requests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tx1"/>
                </a:solidFill>
              </a:rPr>
              <a:t>TPS Metrics and Graphs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tx1"/>
                </a:solidFill>
              </a:rPr>
              <a:t>User ramp-up/ramp-down graph (Running Vuser Graph)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tx1"/>
                </a:solidFill>
              </a:rPr>
              <a:t>Error Details/Count and </a:t>
            </a:r>
            <a:r>
              <a:rPr lang="en-US" sz="1000" dirty="0" smtClean="0">
                <a:solidFill>
                  <a:schemeClr val="tx1"/>
                </a:solidFill>
              </a:rPr>
              <a:t>graph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77559" name="Rectangle 55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7315200" cy="762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QA Performance Monitoring Approach</a:t>
            </a:r>
          </a:p>
        </p:txBody>
      </p:sp>
      <p:sp>
        <p:nvSpPr>
          <p:cNvPr id="48" name="Oval 47"/>
          <p:cNvSpPr/>
          <p:nvPr/>
        </p:nvSpPr>
        <p:spPr bwMode="auto">
          <a:xfrm>
            <a:off x="3810000" y="3810000"/>
            <a:ext cx="457200" cy="41592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r>
              <a:rPr lang="en-US" sz="1200" dirty="0">
                <a:solidFill>
                  <a:schemeClr val="tx1"/>
                </a:solidFill>
                <a:latin typeface="+mj-lt"/>
                <a:ea typeface="Microsoft YaHei" charset="-122"/>
              </a:rPr>
              <a:t>1</a:t>
            </a:r>
          </a:p>
        </p:txBody>
      </p:sp>
      <p:sp>
        <p:nvSpPr>
          <p:cNvPr id="67" name="Rectangle 66"/>
          <p:cNvSpPr/>
          <p:nvPr/>
        </p:nvSpPr>
        <p:spPr>
          <a:xfrm>
            <a:off x="4419600" y="4149725"/>
            <a:ext cx="2743200" cy="1184275"/>
          </a:xfrm>
          <a:prstGeom prst="rect">
            <a:avLst/>
          </a:prstGeom>
          <a:ln w="127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schemeClr val="accent1"/>
                </a:solidFill>
                <a:latin typeface="Arial" charset="0"/>
                <a:ea typeface="Microsoft YaHei" charset="-122"/>
              </a:rPr>
              <a:t>ESB &amp; MQ Server Metrics (FNFG)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tx1"/>
                </a:solidFill>
              </a:rPr>
              <a:t>Number of requests hitting the ESB over time (ESB team to provide this from the logs)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tx1"/>
                </a:solidFill>
              </a:rPr>
              <a:t>NMON for CPU and Memory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tx1"/>
                </a:solidFill>
              </a:rPr>
              <a:t>MQ Queue Depth Monitoring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tx1"/>
                </a:solidFill>
              </a:rPr>
              <a:t>MQ Logs to be enabled, if troubleshooting required. (ESB Team)</a:t>
            </a:r>
          </a:p>
        </p:txBody>
      </p:sp>
      <p:sp>
        <p:nvSpPr>
          <p:cNvPr id="68" name="Oval 67"/>
          <p:cNvSpPr/>
          <p:nvPr/>
        </p:nvSpPr>
        <p:spPr bwMode="auto">
          <a:xfrm>
            <a:off x="6781800" y="3810000"/>
            <a:ext cx="609600" cy="33972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r>
              <a:rPr lang="en-US" sz="1200" dirty="0" smtClean="0">
                <a:solidFill>
                  <a:schemeClr val="tx1"/>
                </a:solidFill>
                <a:latin typeface="+mj-lt"/>
                <a:ea typeface="Microsoft YaHei" charset="-122"/>
              </a:rPr>
              <a:t>2,3</a:t>
            </a:r>
            <a:endParaRPr lang="en-US" sz="1200" dirty="0">
              <a:solidFill>
                <a:schemeClr val="tx1"/>
              </a:solidFill>
              <a:latin typeface="+mj-lt"/>
              <a:ea typeface="Microsoft YaHei" charset="-122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47800" y="5486400"/>
            <a:ext cx="2743200" cy="1031875"/>
          </a:xfrm>
          <a:prstGeom prst="rect">
            <a:avLst/>
          </a:prstGeom>
          <a:ln w="127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schemeClr val="accent1"/>
                </a:solidFill>
                <a:latin typeface="Arial" charset="0"/>
                <a:ea typeface="Microsoft YaHei" charset="-122"/>
              </a:rPr>
              <a:t>WAS Server Metrics (FNFG)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 dirty="0">
              <a:solidFill>
                <a:schemeClr val="tx1"/>
              </a:solidFill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 smtClean="0">
                <a:solidFill>
                  <a:schemeClr val="tx1"/>
                </a:solidFill>
              </a:rPr>
              <a:t>Site scope </a:t>
            </a:r>
            <a:r>
              <a:rPr lang="en-US" sz="1000" dirty="0">
                <a:solidFill>
                  <a:schemeClr val="tx1"/>
                </a:solidFill>
              </a:rPr>
              <a:t>to be configured to capture CPU and Memory Stats</a:t>
            </a: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tx1"/>
                </a:solidFill>
              </a:rPr>
              <a:t>WAS server logs to be monitored for any troubleshooting (ICC to capture that)</a:t>
            </a:r>
          </a:p>
        </p:txBody>
      </p:sp>
      <p:sp>
        <p:nvSpPr>
          <p:cNvPr id="40" name="Oval 39"/>
          <p:cNvSpPr/>
          <p:nvPr/>
        </p:nvSpPr>
        <p:spPr bwMode="auto">
          <a:xfrm>
            <a:off x="3657600" y="5334000"/>
            <a:ext cx="457200" cy="41592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r>
              <a:rPr lang="en-US" sz="1200" dirty="0" smtClean="0">
                <a:solidFill>
                  <a:schemeClr val="tx1"/>
                </a:solidFill>
                <a:latin typeface="+mj-lt"/>
                <a:ea typeface="Microsoft YaHei" charset="-122"/>
              </a:rPr>
              <a:t>4</a:t>
            </a:r>
            <a:endParaRPr lang="en-US" sz="1200" dirty="0">
              <a:solidFill>
                <a:schemeClr val="tx1"/>
              </a:solidFill>
              <a:latin typeface="+mj-lt"/>
              <a:ea typeface="Microsoft YaHei" charset="-122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4419600" y="5486400"/>
            <a:ext cx="2743200" cy="1031875"/>
          </a:xfrm>
          <a:prstGeom prst="rect">
            <a:avLst/>
          </a:prstGeom>
          <a:ln w="127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accent1"/>
                </a:solidFill>
                <a:latin typeface="Arial" charset="0"/>
                <a:ea typeface="Microsoft YaHei" charset="-122"/>
              </a:rPr>
              <a:t>Miser/Cohesion (FNFG</a:t>
            </a:r>
            <a:r>
              <a:rPr lang="en-US" sz="1000" b="1" dirty="0">
                <a:solidFill>
                  <a:schemeClr val="accent1"/>
                </a:solidFill>
                <a:latin typeface="Arial" charset="0"/>
                <a:ea typeface="Microsoft YaHei" charset="-122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 dirty="0">
              <a:solidFill>
                <a:schemeClr val="tx1"/>
              </a:solidFill>
            </a:endParaRPr>
          </a:p>
          <a:p>
            <a:pPr marL="114300" indent="-1143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00" dirty="0" smtClean="0">
                <a:solidFill>
                  <a:schemeClr val="tx1"/>
                </a:solidFill>
              </a:rPr>
              <a:t>Site scope </a:t>
            </a:r>
            <a:r>
              <a:rPr lang="en-US" sz="1000" dirty="0">
                <a:solidFill>
                  <a:schemeClr val="tx1"/>
                </a:solidFill>
              </a:rPr>
              <a:t>to be configured to capture CPU and Memory </a:t>
            </a:r>
            <a:r>
              <a:rPr lang="en-US" sz="1000" dirty="0" smtClean="0">
                <a:solidFill>
                  <a:schemeClr val="tx1"/>
                </a:solidFill>
              </a:rPr>
              <a:t>Stats for Cohesion servers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71" name="Oval 70"/>
          <p:cNvSpPr/>
          <p:nvPr/>
        </p:nvSpPr>
        <p:spPr bwMode="auto">
          <a:xfrm>
            <a:off x="6781800" y="5334000"/>
            <a:ext cx="457200" cy="41592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457200" hangingPunct="0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r>
              <a:rPr lang="en-US" sz="1200" dirty="0" smtClean="0">
                <a:solidFill>
                  <a:schemeClr val="tx1"/>
                </a:solidFill>
                <a:latin typeface="+mj-lt"/>
                <a:ea typeface="Microsoft YaHei" charset="-122"/>
              </a:rPr>
              <a:t>5</a:t>
            </a:r>
            <a:endParaRPr lang="en-US" sz="1200" dirty="0">
              <a:solidFill>
                <a:schemeClr val="tx1"/>
              </a:solidFill>
              <a:latin typeface="+mj-lt"/>
              <a:ea typeface="Microsoft YaHei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04800" y="1066801"/>
            <a:ext cx="7772400" cy="24006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</a:t>
            </a:r>
          </a:p>
          <a:p>
            <a:endParaRPr lang="en-US" dirty="0" smtClean="0"/>
          </a:p>
          <a:p>
            <a:r>
              <a:rPr lang="en-US" dirty="0" smtClean="0"/>
              <a:t>		</a:t>
            </a:r>
            <a:r>
              <a:rPr lang="en-US" i="1" dirty="0" smtClean="0"/>
              <a:t>&lt;TEST MONITORING APPROACH &gt;</a:t>
            </a:r>
            <a:br>
              <a:rPr lang="en-US" i="1" dirty="0" smtClean="0"/>
            </a:br>
            <a:endParaRPr lang="en-US" i="1" dirty="0" smtClean="0"/>
          </a:p>
          <a:p>
            <a:pPr marL="233363" indent="-233363">
              <a:buFont typeface="Arial" pitchFamily="34" charset="0"/>
              <a:buChar char="•"/>
            </a:pPr>
            <a:r>
              <a:rPr lang="en-US" sz="1200" i="1" dirty="0" smtClean="0"/>
              <a:t> Diagrammatic representation of Performance Monitoring approach illustrating the monitoring entry points in the application architecture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2286000" y="34290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1400" i="1" dirty="0" smtClean="0"/>
              <a:t>Monitoring Metric(sample shown below)</a:t>
            </a:r>
            <a:endParaRPr lang="en-US" sz="1400" i="1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0F94B6-FDE2-4275-AC69-02896576D749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0"/>
          </p:nvPr>
        </p:nvSpPr>
        <p:spPr>
          <a:xfrm>
            <a:off x="103517" y="6324600"/>
            <a:ext cx="974785" cy="3651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5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7315200" cy="71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Assumptions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762000" y="1524000"/>
          <a:ext cx="62484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347"/>
                <a:gridCol w="3385729"/>
                <a:gridCol w="2331324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Sl.No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Assumptions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Comments</a:t>
                      </a:r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0F94B6-FDE2-4275-AC69-02896576D749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0"/>
          </p:nvPr>
        </p:nvSpPr>
        <p:spPr>
          <a:xfrm>
            <a:off x="215660" y="6324600"/>
            <a:ext cx="1604514" cy="3651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0"/>
            <a:ext cx="7239000" cy="1143000"/>
          </a:xfrm>
        </p:spPr>
        <p:txBody>
          <a:bodyPr/>
          <a:lstStyle/>
          <a:p>
            <a:r>
              <a:rPr lang="en-US" b="1" dirty="0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accent1"/>
                </a:solidFill>
                <a:cs typeface="Arial" charset="0"/>
              </a:rPr>
              <a:t>Thank You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304800" y="2362200"/>
            <a:ext cx="7162800" cy="158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288925"/>
          </a:xfrm>
        </p:spPr>
        <p:txBody>
          <a:bodyPr/>
          <a:lstStyle/>
          <a:p>
            <a:pPr>
              <a:defRPr/>
            </a:pPr>
            <a:fld id="{B3169AD7-E9FF-4531-AB2B-5B37F35E5FA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Version 1.0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MCEC-TEM-004-010-Performance-Test-Approach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5A3B54C6DB544CB6A6DA76BC578C91" ma:contentTypeVersion="0" ma:contentTypeDescription="Create a new document." ma:contentTypeScope="" ma:versionID="0fc74840c2285e129507d1970361558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F7D0DB-727C-48D8-9487-37E7EFBD88BB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F6B3681-7F92-49F0-86BF-900981E71D3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995372F-C643-4A32-9707-2ACEC384988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736</Words>
  <Application>Microsoft Office PowerPoint</Application>
  <PresentationFormat>On-screen Show (4:3)</PresentationFormat>
  <Paragraphs>272</Paragraphs>
  <Slides>14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DMCEC-TEM-004-010-Performance-Test-Approach_template</vt:lpstr>
      <vt:lpstr>Slide 1</vt:lpstr>
      <vt:lpstr>&lt;Application Name&gt; Performance Testing </vt:lpstr>
      <vt:lpstr>Slide 3</vt:lpstr>
      <vt:lpstr>Objective</vt:lpstr>
      <vt:lpstr>Project Timelines</vt:lpstr>
      <vt:lpstr>Slide 6</vt:lpstr>
      <vt:lpstr>Slide 7</vt:lpstr>
      <vt:lpstr>Slide 8</vt:lpstr>
      <vt:lpstr>Test Data requirement:</vt:lpstr>
      <vt:lpstr>Roles and Responsibility</vt:lpstr>
      <vt:lpstr>Test Execution Approach </vt:lpstr>
      <vt:lpstr>QA Performance Monitoring Approach</vt:lpstr>
      <vt:lpstr>Assumptions</vt:lpstr>
      <vt:lpstr>Thank You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2014-11-03T14:31:12Z</dcterms:created>
  <dcterms:modified xsi:type="dcterms:W3CDTF">2014-11-03T14:32:44Z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0x0101008E5A3B54C6DB544CB6A6DA76BC578C91</vt:lpwstr>
  </property>
</Properties>
</file>